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7"/>
  </p:notesMasterIdLst>
  <p:handoutMasterIdLst>
    <p:handoutMasterId r:id="rId38"/>
  </p:handoutMasterIdLst>
  <p:sldIdLst>
    <p:sldId id="474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5" r:id="rId21"/>
    <p:sldId id="476" r:id="rId22"/>
    <p:sldId id="470" r:id="rId23"/>
    <p:sldId id="269" r:id="rId24"/>
    <p:sldId id="427" r:id="rId25"/>
    <p:sldId id="433" r:id="rId26"/>
    <p:sldId id="437" r:id="rId27"/>
    <p:sldId id="438" r:id="rId28"/>
    <p:sldId id="439" r:id="rId29"/>
    <p:sldId id="466" r:id="rId30"/>
    <p:sldId id="462" r:id="rId31"/>
    <p:sldId id="266" r:id="rId32"/>
    <p:sldId id="467" r:id="rId33"/>
    <p:sldId id="464" r:id="rId34"/>
    <p:sldId id="465" r:id="rId35"/>
    <p:sldId id="42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98" autoAdjust="0"/>
    <p:restoredTop sz="74065" autoAdjust="0"/>
  </p:normalViewPr>
  <p:slideViewPr>
    <p:cSldViewPr snapToGrid="0" snapToObjects="1">
      <p:cViewPr varScale="1">
        <p:scale>
          <a:sx n="76" d="100"/>
          <a:sy n="76" d="100"/>
        </p:scale>
        <p:origin x="26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e^x</a:t>
            </a:r>
            <a:r>
              <a:rPr lang="en-US" dirty="0"/>
              <a:t>, e^-x both are differentiable and have second derivative strictly positive (</a:t>
            </a:r>
            <a:r>
              <a:rPr lang="en-US" dirty="0" err="1"/>
              <a:t>e^x</a:t>
            </a:r>
            <a:r>
              <a:rPr lang="en-US" dirty="0"/>
              <a:t>, e^-x respectively), so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 definite:  z’</a:t>
            </a:r>
            <a:r>
              <a:rPr lang="en-US" baseline="0" dirty="0"/>
              <a:t> Q z &gt; 0   for all non-trivial z     aka     all positive eigenvalues   --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(second derivative not strict above)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Log/Sqrt – no, monotonically increasing but are concave (on their domain) not convex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</a:t>
            </a:r>
          </a:p>
          <a:p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Yes (set of all positive </a:t>
            </a:r>
            <a:r>
              <a:rPr lang="en-US"/>
              <a:t>semidefinite matrices)</a:t>
            </a:r>
            <a:br>
              <a:rPr lang="en-US"/>
            </a:br>
            <a:r>
              <a:rPr lang="en-US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9A75-881F-45AB-B07E-69842274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1AD-B2A7-4359-B303-9BBF1AD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6D6F-5C55-4698-85D7-B30919B6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8991-3248-4560-BAA3-6E40A4860DF4}" type="datetime1">
              <a:rPr lang="en-US" smtClean="0"/>
              <a:t>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79EE-06C0-47CB-9A62-2518306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AE8F-7A7E-4AFF-BAD0-2DB186B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AAAI Tutorial - Feb 8,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3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#4 – 02/02/2022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feasible region</a:t>
            </a:r>
            <a:r>
              <a:rPr lang="en-US" dirty="0"/>
              <a:t> is defined by the set of </a:t>
            </a: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dirty="0"/>
              <a:t> of the problem, which is all the possible points that satisfy the all the constraints.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437F-7A41-3A4F-A9EE-7B7A63CB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0" y="2971798"/>
            <a:ext cx="3733800" cy="34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535" y="2113366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5670" y="2068542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92665" y="2265381"/>
            <a:ext cx="3210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30x + 20y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3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20616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648" y="6072773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88563" y="6072773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282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5282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4838140" y="480032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4838140" y="6020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4838140" y="3734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838140" y="266700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4838140" y="169068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157632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7192776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8227919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9270066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5282174" y="1905000"/>
            <a:ext cx="2071687" cy="419100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5282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5282174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5282174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5282174" y="2819682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6835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7649417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B5DA7B-3D11-0C45-BC9C-E2EAF5C72951}"/>
              </a:ext>
            </a:extLst>
          </p:cNvPr>
          <p:cNvSpPr txBox="1"/>
          <p:nvPr/>
        </p:nvSpPr>
        <p:spPr>
          <a:xfrm>
            <a:off x="0" y="6520616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23657"/>
              </p:ext>
            </p:extLst>
          </p:nvPr>
        </p:nvGraphicFramePr>
        <p:xfrm>
          <a:off x="3807656" y="287274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9600" y="3939382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9194800" cy="1371600"/>
          </a:xfrm>
        </p:spPr>
        <p:txBody>
          <a:bodyPr>
            <a:normAutofit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54533" cy="1371600"/>
          </a:xfrm>
        </p:spPr>
        <p:txBody>
          <a:bodyPr>
            <a:normAutofit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9526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7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88731" y="4724400"/>
            <a:ext cx="1087820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makes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54029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graphicFrame>
        <p:nvGraphicFramePr>
          <p:cNvPr id="33" name="Group 3">
            <a:extLst>
              <a:ext uri="{FF2B5EF4-FFF2-40B4-BE49-F238E27FC236}">
                <a16:creationId xmlns:a16="http://schemas.microsoft.com/office/drawing/2014/main" id="{35B09C4D-2A97-2A4F-8C3C-EF41E050D1B1}"/>
              </a:ext>
            </a:extLst>
          </p:cNvPr>
          <p:cNvGraphicFramePr>
            <a:graphicFrameLocks/>
          </p:cNvGraphicFramePr>
          <p:nvPr/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2463FF-10DE-4B4B-A8F9-C83DAE60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10D0-F7FD-5546-8A6D-44305A4A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 there an NE that uses mixed strategies?  </a:t>
            </a:r>
          </a:p>
          <a:p>
            <a:pPr lvl="1">
              <a:buFontTx/>
              <a:buChar char="•"/>
            </a:pPr>
            <a:r>
              <a:rPr lang="en-US" altLang="en-US" b="0" dirty="0"/>
              <a:t>Say, where player 1 uses a mixed strategy?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Note: if a mixed strategy is a best response, then all of the pure strategies that it randomizes over must also be best responses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need to make player 1 </a:t>
            </a:r>
            <a:r>
              <a:rPr lang="en-US" altLang="en-US" dirty="0">
                <a:solidFill>
                  <a:schemeClr val="tx2"/>
                </a:solidFill>
              </a:rPr>
              <a:t>indifferent </a:t>
            </a:r>
            <a:r>
              <a:rPr lang="en-US" altLang="en-US" dirty="0"/>
              <a:t>between D and S</a:t>
            </a:r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D = -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S</a:t>
            </a:r>
            <a:endParaRPr lang="en-US" altLang="en-US" b="0" baseline="-25000" dirty="0"/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S = 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D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- 5p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 </a:t>
            </a:r>
            <a:r>
              <a:rPr lang="en-US" altLang="en-US" b="0" dirty="0"/>
              <a:t>= 1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- 6p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</a:t>
            </a:r>
          </a:p>
          <a:p>
            <a:r>
              <a:rPr lang="en-US" altLang="en-US" dirty="0"/>
              <a:t>So we need -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</a:t>
            </a:r>
            <a:r>
              <a:rPr lang="en-US" altLang="en-US" baseline="-25000" dirty="0"/>
              <a:t> </a:t>
            </a:r>
            <a:r>
              <a:rPr lang="en-US" altLang="en-US" dirty="0"/>
              <a:t>- 6p</a:t>
            </a:r>
            <a:r>
              <a:rPr lang="en-US" altLang="en-US" baseline="30000" dirty="0"/>
              <a:t>c</a:t>
            </a:r>
            <a:r>
              <a:rPr lang="en-US" altLang="en-US" baseline="-25000" dirty="0"/>
              <a:t>S </a:t>
            </a:r>
            <a:r>
              <a:rPr lang="en-US" altLang="en-US" dirty="0"/>
              <a:t>which means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1/5</a:t>
            </a:r>
          </a:p>
          <a:p>
            <a:pPr lvl="1">
              <a:buFontTx/>
              <a:buChar char="•"/>
            </a:pPr>
            <a:r>
              <a:rPr lang="en-US" altLang="en-US" b="0" dirty="0"/>
              <a:t>Then, player 2 needs to be indifferent as well</a:t>
            </a:r>
          </a:p>
          <a:p>
            <a:br>
              <a:rPr lang="en-US" altLang="en-US" dirty="0"/>
            </a:br>
            <a:r>
              <a:rPr lang="en-US" altLang="en-US" dirty="0"/>
              <a:t>Mixed-strategy Nash equilibrium: ((4/5 D, 1/5 S), (4/5 D, 1/5 S))</a:t>
            </a:r>
          </a:p>
          <a:p>
            <a:pPr lvl="1">
              <a:buFontTx/>
              <a:buChar char="–"/>
            </a:pPr>
            <a:r>
              <a:rPr lang="en-US" altLang="en-US" b="0" dirty="0"/>
              <a:t>People may die!  Expected utility -1/5 for each player</a:t>
            </a:r>
            <a:endParaRPr lang="en-US" altLang="en-US" b="0" dirty="0"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113797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4A3FFA40-9692-3246-AE0C-F99D57FE8164}"/>
              </a:ext>
            </a:extLst>
          </p:cNvPr>
          <p:cNvGraphicFramePr>
            <a:graphicFrameLocks/>
          </p:cNvGraphicFramePr>
          <p:nvPr/>
        </p:nvGraphicFramePr>
        <p:xfrm>
          <a:off x="9283925" y="916041"/>
          <a:ext cx="1982854" cy="1312296"/>
        </p:xfrm>
        <a:graphic>
          <a:graphicData uri="http://schemas.openxmlformats.org/drawingml/2006/table">
            <a:tbl>
              <a:tblPr/>
              <a:tblGrid>
                <a:gridCol w="89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2E07-3063-F043-A925-39164564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458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DC9EB-A4EE-C145-BFE0-BF5134E7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Correlated equilibrium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569A3-0F96-D043-80DA-EF76C3D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A764-3015-2C44-B29F-24C4C959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Correlated Equilibrium for chicken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5395-EFDC-4849-8B77-1C71E6B7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8484D-D111-2749-9C42-2F985DC829BC}"/>
              </a:ext>
            </a:extLst>
          </p:cNvPr>
          <p:cNvGrpSpPr/>
          <p:nvPr/>
        </p:nvGrpSpPr>
        <p:grpSpPr>
          <a:xfrm>
            <a:off x="1432130" y="1954924"/>
            <a:ext cx="7391247" cy="4317098"/>
            <a:chOff x="2096115" y="914400"/>
            <a:chExt cx="3136484" cy="2003718"/>
          </a:xfrm>
        </p:grpSpPr>
        <p:graphicFrame>
          <p:nvGraphicFramePr>
            <p:cNvPr id="11" name="Group 3">
              <a:extLst>
                <a:ext uri="{FF2B5EF4-FFF2-40B4-BE49-F238E27FC236}">
                  <a16:creationId xmlns:a16="http://schemas.microsoft.com/office/drawing/2014/main" id="{3D40A1E6-6D9F-F44D-A468-7CD9A5EE493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087327" y="1351131"/>
            <a:ext cx="2145272" cy="1424380"/>
          </p:xfrm>
          <a:graphic>
            <a:graphicData uri="http://schemas.openxmlformats.org/drawingml/2006/table">
              <a:tbl>
                <a:tblPr/>
                <a:tblGrid>
                  <a:gridCol w="25382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1717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4762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9264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E2374E0-B6DF-DB44-ADEE-4EC706EB9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20%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609E6FAD-E8BD-414E-B391-150D16B5E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867" y="261034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2A1BF34-1401-8A43-AEEF-E164E660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6686" y="187435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2E82AD2-4D19-B840-B986-E45D0C926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380" y="2589420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0%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D1BBD-B21F-8241-B01B-8F6B1B2C1222}"/>
                </a:ext>
              </a:extLst>
            </p:cNvPr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A8F2C4C4-3829-3543-83C9-D1D2098FC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B471BB0-DA95-C145-A49E-1CFFA553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AAE36A4F-7F2E-D946-9C47-E8AF79C08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1C0D17D9-6376-D343-B541-271803529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7" name="Picture 16" descr="MCj03985250000[1]">
                <a:extLst>
                  <a:ext uri="{FF2B5EF4-FFF2-40B4-BE49-F238E27FC236}">
                    <a16:creationId xmlns:a16="http://schemas.microsoft.com/office/drawing/2014/main" id="{E71FA898-5FA7-E14F-86BB-7A0A04F24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683617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 descr="MCj03985230000[1]">
                <a:extLst>
                  <a:ext uri="{FF2B5EF4-FFF2-40B4-BE49-F238E27FC236}">
                    <a16:creationId xmlns:a16="http://schemas.microsoft.com/office/drawing/2014/main" id="{7B57D2EF-FD87-204D-84E2-0EBFB347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66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3EF4B8-E20B-2844-AB3C-AC5A2D9A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5818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21</a:t>
            </a:fld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412135" y="624575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DDCA0-6674-2043-881C-29D3C88C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Linear Algebra Recap: Positive Definite Matrix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52601"/>
                <a:ext cx="6415570" cy="4373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/>
                  <a:t>A linear 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 is called </a:t>
                </a:r>
                <a:r>
                  <a:rPr kumimoji="1" lang="en-US" altLang="ja-JP" dirty="0">
                    <a:solidFill>
                      <a:schemeClr val="tx2"/>
                    </a:solidFill>
                  </a:rPr>
                  <a:t>positive definite</a:t>
                </a:r>
                <a:r>
                  <a:rPr kumimoji="1" lang="en-US" altLang="ja-JP" dirty="0"/>
                  <a:t> (written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</m:oMath>
                </a14:m>
                <a:r>
                  <a:rPr kumimoji="1" lang="en-US" altLang="ja-JP" dirty="0"/>
                  <a:t>) if, for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ja-JP" dirty="0"/>
              </a:p>
              <a:p>
                <a:r>
                  <a:rPr lang="en-US" altLang="ja-JP" dirty="0">
                    <a:sym typeface="Wingdings" pitchFamily="2" charset="2"/>
                  </a:rPr>
                  <a:t> </a:t>
                </a:r>
                <a:r>
                  <a:rPr lang="en-US" altLang="ja-JP" dirty="0"/>
                  <a:t>you can see that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ja-JP" dirty="0"/>
                  <a:t>. </a:t>
                </a:r>
              </a:p>
              <a:p>
                <a:r>
                  <a:rPr lang="en-US" altLang="ja-JP" dirty="0">
                    <a:sym typeface="Wingdings" pitchFamily="2" charset="2"/>
                  </a:rPr>
                  <a:t></a:t>
                </a:r>
                <a:r>
                  <a:rPr lang="en-US" altLang="ja-JP" dirty="0"/>
                  <a:t> this means that a matrix is positive definite if and only if the output of the transform,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/>
                  <a:t>, is never rotated away from the input,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, by 90 degrees or more!  </a:t>
                </a:r>
                <a:r>
                  <a:rPr lang="en-US" altLang="ja-JP" dirty="0">
                    <a:sym typeface="Wingdings" panose="05000000000000000000" pitchFamily="2" charset="2"/>
                  </a:rPr>
                  <a:t> (useful geometric intuition)</a:t>
                </a:r>
                <a:endParaRPr lang="en-US" altLang="ja-JP" dirty="0"/>
              </a:p>
              <a:p>
                <a:r>
                  <a:rPr lang="en-US" altLang="ja-JP" dirty="0"/>
                  <a:t>For example, the matrix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dirty="0"/>
                  <a:t> is positive-definite.</a:t>
                </a:r>
              </a:p>
              <a:p>
                <a:endParaRPr kumimoji="1" lang="en-US" altLang="ja-JP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52601"/>
                <a:ext cx="6415570" cy="4373563"/>
              </a:xfrm>
              <a:blipFill>
                <a:blip r:embed="rId2"/>
                <a:stretch>
                  <a:fillRect l="-990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7BFAE-09ED-754D-BC49-242512A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D0D3B7-53CE-7846-ACE4-FA6C43FF0AC9}"/>
              </a:ext>
            </a:extLst>
          </p:cNvPr>
          <p:cNvGrpSpPr/>
          <p:nvPr/>
        </p:nvGrpSpPr>
        <p:grpSpPr>
          <a:xfrm>
            <a:off x="7849522" y="1524318"/>
            <a:ext cx="2996702" cy="3949086"/>
            <a:chOff x="5316718" y="1649730"/>
            <a:chExt cx="2996702" cy="3949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316718" y="27944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301740" y="19469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928360" y="2445365"/>
              <a:ext cx="358141" cy="3773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286500" y="2226469"/>
              <a:ext cx="0" cy="5962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6" idx="7"/>
            </p:cNvCxnSpPr>
            <p:nvPr/>
          </p:nvCxnSpPr>
          <p:spPr>
            <a:xfrm flipV="1">
              <a:off x="6324600" y="2395100"/>
              <a:ext cx="321982" cy="3993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1" y="27944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blipFill>
                  <a:blip r:embed="rId4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6025378" y="46613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010400" y="38138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017691" y="4044609"/>
              <a:ext cx="329" cy="6450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5160" y="3714750"/>
              <a:ext cx="335280" cy="9748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33260" y="4072890"/>
              <a:ext cx="571501" cy="5884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018021" y="46613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blipFill>
                  <a:blip r:embed="rId5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814061" y="2248915"/>
              <a:ext cx="975359" cy="998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50" name="Oval 49"/>
            <p:cNvSpPr/>
            <p:nvPr/>
          </p:nvSpPr>
          <p:spPr>
            <a:xfrm rot="1475313">
              <a:off x="6671995" y="3668951"/>
              <a:ext cx="812769" cy="19298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4" name="Down Arrow 3"/>
            <p:cNvSpPr/>
            <p:nvPr/>
          </p:nvSpPr>
          <p:spPr>
            <a:xfrm rot="19235698">
              <a:off x="6486114" y="3176430"/>
              <a:ext cx="502919" cy="368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50" dirty="0"/>
                <a:t>A</a:t>
              </a:r>
              <a:endParaRPr kumimoji="1" lang="ja-JP" alt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40D09-A56D-E143-BBEF-0842373D0C25}"/>
              </a:ext>
            </a:extLst>
          </p:cNvPr>
          <p:cNvSpPr txBox="1"/>
          <p:nvPr/>
        </p:nvSpPr>
        <p:spPr>
          <a:xfrm>
            <a:off x="1524000" y="6551394"/>
            <a:ext cx="55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chemeClr val="accent1"/>
                </a:solidFill>
              </a:rPr>
              <a:t>Slide thanks to Mark Hasegawa-Johnson</a:t>
            </a:r>
            <a:endParaRPr lang="en-US" sz="14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012" y="2510559"/>
            <a:ext cx="2082588" cy="156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4682922" y="174681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728866" y="2581233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-166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3849475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5207934" y="381000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5282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5282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838140" y="4724682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4838140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4838140" y="3734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4838140" y="266700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4838140" y="169068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6163235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19277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8227919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927006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5282175" y="2286000"/>
            <a:ext cx="1923209" cy="381000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5282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5282174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5282174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5282174" y="2819682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6540035" y="4343682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7500939" y="3657321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5207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5207934" y="4877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5207934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5207934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5651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5651968" y="4877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5651968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5651968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6170241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6170241" y="4877362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6170241" y="5409641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6170241" y="6020362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6687111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6687111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6021763" y="2391057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6317316" y="3657322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61F9BF-77A6-2349-9101-82B33669DCF2}"/>
              </a:ext>
            </a:extLst>
          </p:cNvPr>
          <p:cNvSpPr txBox="1"/>
          <p:nvPr/>
        </p:nvSpPr>
        <p:spPr>
          <a:xfrm>
            <a:off x="-166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5207934" y="381000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5282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5282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838140" y="4724682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4838140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4838140" y="3734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4838140" y="266700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838140" y="169068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6163235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719277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8227919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927006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5282175" y="2286000"/>
            <a:ext cx="1923209" cy="381000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5282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5282174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5282174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5282174" y="2819682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6540035" y="4343682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7205382" y="3534057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5207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5207934" y="4877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5207934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5207934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6170241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6540035" y="4877362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6835589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7131144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6021763" y="2391057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6317316" y="3657322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5282174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5282174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5282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5282175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8671954" y="4647641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6687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08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929" y="1524318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CA8-E913-4C96-A4BB-3A56ABFA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FDFC-12F7-4757-BCC3-B790928D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438CB4-115F-4B96-826D-A6289D47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7618" y="1524319"/>
            <a:ext cx="8815521" cy="443583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2713EE-C24B-406C-BDAB-9556FC1C2A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7431" y="3179930"/>
            <a:ext cx="1223683" cy="498140"/>
          </a:xfrm>
          <a:prstGeom prst="rect">
            <a:avLst/>
          </a:prstGeom>
        </p:spPr>
      </p:pic>
      <p:pic>
        <p:nvPicPr>
          <p:cNvPr id="8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DBD671-0407-4F2B-80B0-C845C7D02C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7025" y="3179930"/>
            <a:ext cx="1149725" cy="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4637039" y="5690260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9" y="5690260"/>
                <a:ext cx="3110144" cy="412421"/>
              </a:xfrm>
              <a:prstGeom prst="rect">
                <a:avLst/>
              </a:prstGeom>
              <a:blipFill>
                <a:blip r:embed="rId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4409437" y="2127747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5356454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529734" y="2008911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6371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63717" cy="5663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5557157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76852" y="2183166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7252649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7247230" y="1759528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230" y="1759528"/>
                <a:ext cx="471668" cy="381643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560329" y="2275723"/>
                <a:ext cx="46570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29" y="2275723"/>
                <a:ext cx="465704" cy="381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2438400" y="1676401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TextBox 89"/>
              <p:cNvSpPr txBox="1"/>
              <p:nvPr/>
            </p:nvSpPr>
            <p:spPr>
              <a:xfrm>
                <a:off x="4724400" y="6102681"/>
                <a:ext cx="32041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6102681"/>
                <a:ext cx="3204146" cy="430887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5443177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5867401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3529734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7346024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6117772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5865756" y="1981201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56" y="1981201"/>
                <a:ext cx="471668" cy="3816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/>
              <p:cNvSpPr txBox="1"/>
              <p:nvPr/>
            </p:nvSpPr>
            <p:spPr>
              <a:xfrm>
                <a:off x="5638800" y="2437758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437758"/>
                <a:ext cx="471668" cy="3816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/>
              <p:cNvSpPr txBox="1"/>
              <p:nvPr/>
            </p:nvSpPr>
            <p:spPr>
              <a:xfrm>
                <a:off x="6797425" y="3096623"/>
                <a:ext cx="734495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425" y="3096623"/>
                <a:ext cx="734495" cy="438518"/>
              </a:xfrm>
              <a:prstGeom prst="rect">
                <a:avLst/>
              </a:prstGeom>
              <a:blipFill>
                <a:blip r:embed="rId1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6655130" y="2895601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3529734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6400801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/>
              <p:cNvSpPr txBox="1"/>
              <p:nvPr/>
            </p:nvSpPr>
            <p:spPr>
              <a:xfrm>
                <a:off x="6399156" y="2513958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56" y="2513958"/>
                <a:ext cx="471668" cy="3816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520616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8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336" y="3136900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4962885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5409384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4057189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4503687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850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21" y="3774844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1DD9-A1A0-124B-81C6-4075457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3024863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10708</TotalTime>
  <Words>3374</Words>
  <Application>Microsoft Macintosh PowerPoint</Application>
  <PresentationFormat>Widescreen</PresentationFormat>
  <Paragraphs>501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Mechanism Design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Example: Correlated Equilibrium for chicken</vt:lpstr>
      <vt:lpstr>C.E. for Chicken</vt:lpstr>
      <vt:lpstr>LP Example: Correlated Equilibria For N Players</vt:lpstr>
      <vt:lpstr>Linear Algebra Recap: Positive Definite Matrix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Branching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1320</cp:revision>
  <cp:lastPrinted>2016-09-08T16:17:56Z</cp:lastPrinted>
  <dcterms:created xsi:type="dcterms:W3CDTF">2013-03-05T15:39:19Z</dcterms:created>
  <dcterms:modified xsi:type="dcterms:W3CDTF">2022-02-02T18:39:28Z</dcterms:modified>
</cp:coreProperties>
</file>